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1" r:id="rId5"/>
    <p:sldId id="260" r:id="rId6"/>
    <p:sldId id="263" r:id="rId7"/>
    <p:sldId id="265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  <a:srgbClr val="F0720A"/>
    <a:srgbClr val="B11B0F"/>
    <a:srgbClr val="006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6941-27E0-4872-9954-7C4A37B3CE84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62294-9720-4EDC-B737-F03BFD016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1" i="1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0" i="0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62294-9720-4EDC-B737-F03BFD0166D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2E7A8-F897-44D8-A475-CAE528C11910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69FEA-E471-48EC-AFBE-1B1C7DD28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avot.am/wp-content/uploads/2012/03/%D5%BB%D5%A1%D5%B5%D5%AC%D5%A1%D5%B4-%D5%AC%D5%B8%D6%82%D5%BD%D5%A1%D5%B6%D5%AF%D5%A1%D6%80%D5%B6%D5%A5%D6%80%D5%A8-nb121.jpg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zooclub.ru/attach/fotogal/oboi/rept/71.jp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t17.privet.ru/lr/09172ad6e76fa4f82ace3f312274cc2f" TargetMode="External"/><Relationship Id="rId5" Type="http://schemas.openxmlformats.org/officeDocument/2006/relationships/hyperlink" Target="http://www.crocodilebay.com/blog/wp-content/uploads/2012/10/Marlin-Sailfish-Contest-Entry-Sam-Friederichs-500x333.jpg" TargetMode="External"/><Relationship Id="rId10" Type="http://schemas.openxmlformats.org/officeDocument/2006/relationships/hyperlink" Target="http://desktopwallpapers.org.ua/large/201210/19889.jpg" TargetMode="External"/><Relationship Id="rId4" Type="http://schemas.openxmlformats.org/officeDocument/2006/relationships/hyperlink" Target="http://pedsovet.su/" TargetMode="External"/><Relationship Id="rId9" Type="http://schemas.openxmlformats.org/officeDocument/2006/relationships/hyperlink" Target="http://www.novini.bg/uploads/news_pictures/2012-31/orig/gepard-podobri-svetovniq-si-rekord-8580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79712" y="188641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МАОУ</a:t>
            </a:r>
            <a:r>
              <a:rPr lang="ru-RU" sz="2800" b="1" baseline="0" dirty="0" smtClean="0">
                <a:solidFill>
                  <a:srgbClr val="00B050"/>
                </a:solidFill>
              </a:rPr>
              <a:t> «СОШ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  <a:r>
              <a:rPr lang="ru-RU" sz="2800" b="1" dirty="0">
                <a:solidFill>
                  <a:srgbClr val="00B050"/>
                </a:solidFill>
              </a:rPr>
              <a:t>№ 119» г</a:t>
            </a:r>
            <a:r>
              <a:rPr lang="en-US" sz="2800" b="1" dirty="0">
                <a:solidFill>
                  <a:srgbClr val="00B050"/>
                </a:solidFill>
              </a:rPr>
              <a:t>. </a:t>
            </a:r>
            <a:r>
              <a:rPr lang="ru-RU" sz="2800" b="1" dirty="0">
                <a:solidFill>
                  <a:srgbClr val="00B050"/>
                </a:solidFill>
              </a:rPr>
              <a:t>Перми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56792"/>
            <a:ext cx="70567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0720A"/>
                </a:solidFill>
              </a:rPr>
              <a:t>Интерактивный кроссворд</a:t>
            </a:r>
          </a:p>
          <a:p>
            <a:pPr algn="ctr"/>
            <a:r>
              <a:rPr lang="ru-RU" sz="4400" b="1" dirty="0">
                <a:solidFill>
                  <a:srgbClr val="F0720A"/>
                </a:solidFill>
              </a:rPr>
              <a:t>с</a:t>
            </a:r>
            <a:r>
              <a:rPr lang="ru-RU" sz="4400" b="1" dirty="0" smtClean="0">
                <a:solidFill>
                  <a:srgbClr val="F0720A"/>
                </a:solidFill>
              </a:rPr>
              <a:t> клавиатурой</a:t>
            </a:r>
          </a:p>
          <a:p>
            <a:pPr algn="ctr"/>
            <a:r>
              <a:rPr lang="ru-RU" sz="5400" b="1" dirty="0" smtClean="0">
                <a:solidFill>
                  <a:srgbClr val="F0720A"/>
                </a:solidFill>
              </a:rPr>
              <a:t>«РЕКОРДСМЕНЫ </a:t>
            </a:r>
          </a:p>
          <a:p>
            <a:pPr algn="ctr"/>
            <a:r>
              <a:rPr lang="ru-RU" sz="5400" b="1" dirty="0" smtClean="0">
                <a:solidFill>
                  <a:srgbClr val="F0720A"/>
                </a:solidFill>
              </a:rPr>
              <a:t>ЦАРСТВА ЖИВОТНЫХ»</a:t>
            </a:r>
            <a:endParaRPr lang="ru-RU" sz="5400" b="1" dirty="0">
              <a:solidFill>
                <a:srgbClr val="F0720A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229200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Автор: Байдакова</a:t>
            </a:r>
            <a:r>
              <a:rPr lang="ru-RU" sz="2800" baseline="0" dirty="0" smtClean="0">
                <a:solidFill>
                  <a:srgbClr val="00B050"/>
                </a:solidFill>
              </a:rPr>
              <a:t> Наталь</a:t>
            </a:r>
            <a:r>
              <a:rPr lang="ru-RU" sz="2800" dirty="0">
                <a:solidFill>
                  <a:srgbClr val="00B050"/>
                </a:solidFill>
              </a:rPr>
              <a:t>я Витальевна</a:t>
            </a:r>
            <a:r>
              <a:rPr lang="en-US" sz="2800" dirty="0">
                <a:solidFill>
                  <a:srgbClr val="00B050"/>
                </a:solidFill>
              </a:rPr>
              <a:t>,</a:t>
            </a:r>
          </a:p>
          <a:p>
            <a:pPr algn="ctr"/>
            <a:r>
              <a:rPr lang="ru-RU" sz="2800" dirty="0">
                <a:solidFill>
                  <a:srgbClr val="00B050"/>
                </a:solidFill>
              </a:rPr>
              <a:t>учитель начальных классов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012160" y="5877272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Волна 5"/>
          <p:cNvSpPr/>
          <p:nvPr/>
        </p:nvSpPr>
        <p:spPr>
          <a:xfrm>
            <a:off x="179512" y="1124744"/>
            <a:ext cx="6840760" cy="4536504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B11B0F"/>
                </a:solidFill>
              </a:rPr>
              <a:t>МОЛОДЦЫ</a:t>
            </a:r>
            <a:r>
              <a:rPr lang="en-US" sz="3200" b="1" dirty="0" smtClean="0">
                <a:solidFill>
                  <a:srgbClr val="B11B0F"/>
                </a:solidFill>
              </a:rPr>
              <a:t>, </a:t>
            </a:r>
            <a:r>
              <a:rPr lang="ru-RU" sz="3200" b="1" dirty="0" smtClean="0">
                <a:solidFill>
                  <a:srgbClr val="B11B0F"/>
                </a:solidFill>
              </a:rPr>
              <a:t>ребята! </a:t>
            </a:r>
          </a:p>
          <a:p>
            <a:pPr algn="ctr"/>
            <a:r>
              <a:rPr lang="ru-RU" sz="3200" b="1" dirty="0" smtClean="0">
                <a:solidFill>
                  <a:srgbClr val="B11B0F"/>
                </a:solidFill>
              </a:rPr>
              <a:t>    </a:t>
            </a:r>
          </a:p>
          <a:p>
            <a:pPr algn="ctr"/>
            <a:r>
              <a:rPr lang="ru-RU" sz="3200" b="1" dirty="0" smtClean="0">
                <a:solidFill>
                  <a:srgbClr val="B11B0F"/>
                </a:solidFill>
              </a:rPr>
              <a:t>Желаю</a:t>
            </a:r>
            <a:r>
              <a:rPr lang="ru-RU" sz="3200" b="1" spc="50" dirty="0" smtClean="0">
                <a:ln w="11430"/>
                <a:solidFill>
                  <a:srgbClr val="B11B0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B11B0F"/>
                </a:solidFill>
              </a:rPr>
              <a:t>дальнейших успехов в изучении загадочного царства животных планеты!</a:t>
            </a:r>
            <a:endParaRPr lang="ru-RU" sz="3200" b="1" i="1" dirty="0" smtClean="0">
              <a:solidFill>
                <a:srgbClr val="B11B0F"/>
              </a:solidFill>
            </a:endParaRPr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5148064" y="5733256"/>
            <a:ext cx="720080" cy="432048"/>
          </a:xfrm>
          <a:prstGeom prst="actionButtonRetur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>
            <a:hlinkClick r:id="" action="ppaction://hlinkshowjump?jump=endshow"/>
          </p:cNvPr>
          <p:cNvSpPr/>
          <p:nvPr/>
        </p:nvSpPr>
        <p:spPr>
          <a:xfrm>
            <a:off x="6012160" y="5661248"/>
            <a:ext cx="720080" cy="576064"/>
          </a:xfrm>
          <a:prstGeom prst="mathMultiply">
            <a:avLst>
              <a:gd name="adj1" fmla="val 23520"/>
            </a:avLst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548680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0720A"/>
                </a:solidFill>
              </a:rPr>
              <a:t>Интернет-ресурсы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68760"/>
            <a:ext cx="7128792" cy="5222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1E0E"/>
                </a:solidFill>
              </a:rPr>
              <a:t>Шаблон презентации – автор Зинина Светлана Александровна</a:t>
            </a:r>
            <a:r>
              <a:rPr lang="en-US" dirty="0" smtClean="0">
                <a:solidFill>
                  <a:srgbClr val="001E0E"/>
                </a:solidFill>
              </a:rPr>
              <a:t>, </a:t>
            </a:r>
            <a:r>
              <a:rPr lang="ru-RU" dirty="0" smtClean="0">
                <a:solidFill>
                  <a:srgbClr val="001E0E"/>
                </a:solidFill>
              </a:rPr>
              <a:t>учитель истории и обществознания МОУ «СОШ № 43» г</a:t>
            </a:r>
            <a:r>
              <a:rPr lang="en-US" dirty="0" smtClean="0">
                <a:solidFill>
                  <a:srgbClr val="001E0E"/>
                </a:solidFill>
              </a:rPr>
              <a:t>. </a:t>
            </a:r>
            <a:r>
              <a:rPr lang="ru-RU" dirty="0" smtClean="0">
                <a:solidFill>
                  <a:srgbClr val="001E0E"/>
                </a:solidFill>
              </a:rPr>
              <a:t>Волгограда</a:t>
            </a:r>
            <a:r>
              <a:rPr lang="en-US" dirty="0" smtClean="0">
                <a:solidFill>
                  <a:srgbClr val="001E0E"/>
                </a:solidFill>
              </a:rPr>
              <a:t>, </a:t>
            </a:r>
            <a:r>
              <a:rPr lang="ru-RU" dirty="0" smtClean="0">
                <a:solidFill>
                  <a:srgbClr val="001E0E"/>
                </a:solidFill>
              </a:rPr>
              <a:t>взято с сайта: </a:t>
            </a:r>
            <a:r>
              <a:rPr lang="en-US" dirty="0" smtClean="0">
                <a:solidFill>
                  <a:srgbClr val="001E0E"/>
                </a:solidFill>
                <a:hlinkClick r:id="rId4"/>
              </a:rPr>
              <a:t>http</a:t>
            </a:r>
            <a:r>
              <a:rPr lang="ru-RU" dirty="0" smtClean="0">
                <a:solidFill>
                  <a:srgbClr val="001E0E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001E0E"/>
                </a:solidFill>
                <a:hlinkClick r:id="rId4"/>
              </a:rPr>
              <a:t>pedsovet.su</a:t>
            </a:r>
            <a:endParaRPr lang="en-US" dirty="0" smtClean="0">
              <a:solidFill>
                <a:srgbClr val="001E0E"/>
              </a:solidFill>
            </a:endParaRPr>
          </a:p>
          <a:p>
            <a:r>
              <a:rPr lang="en-US" dirty="0" smtClean="0">
                <a:hlinkClick r:id="rId5"/>
              </a:rPr>
              <a:t>http://pets.academ.org/files/u3844/85735587_Falco_peregrinus.jpg </a:t>
            </a:r>
            <a:r>
              <a:rPr lang="ru-RU" dirty="0" smtClean="0"/>
              <a:t>- сапсан</a:t>
            </a:r>
            <a:endParaRPr lang="ru-RU" dirty="0" smtClean="0">
              <a:hlinkClick r:id="rId5"/>
            </a:endParaRPr>
          </a:p>
          <a:p>
            <a:r>
              <a:rPr lang="en-US" dirty="0" smtClean="0">
                <a:hlinkClick r:id="rId5"/>
              </a:rPr>
              <a:t>http://www.crocodilebay.com/blog/wp-content/uploads/2012/10/Marlin-Sailfish-Contest-Entry-Sam-Friederichs-500x333.jpg</a:t>
            </a:r>
            <a:r>
              <a:rPr lang="ru-RU" dirty="0" smtClean="0"/>
              <a:t> - парусник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http://stat17.privet.ru/lr/09172ad6e76fa4f82ace3f312274cc2f</a:t>
            </a:r>
            <a:r>
              <a:rPr lang="en-US" dirty="0" smtClean="0"/>
              <a:t> - </a:t>
            </a:r>
            <a:r>
              <a:rPr lang="ru-RU" dirty="0" smtClean="0"/>
              <a:t>жираф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http://zooclub.ru/attach/fotogal/oboi/rept/71.jpg</a:t>
            </a:r>
            <a:r>
              <a:rPr lang="en-US" dirty="0" smtClean="0"/>
              <a:t> - </a:t>
            </a:r>
            <a:r>
              <a:rPr lang="ru-RU" dirty="0" smtClean="0"/>
              <a:t>черепаха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http://www.aravot.am/wp-content/uploads/2012/03/%D5%BB%D5%A1%D5%B5%D5%AC%D5%A1%D5%B4-%D5%AC%D5%B8%D6%82%D5%BD%D5%A1%D5%B6%D5%AF%D5%A1%D6%80%D5%B6%D5%A5%D6%80%D5%A8-nb121.jpg</a:t>
            </a:r>
            <a:r>
              <a:rPr lang="en-US" dirty="0" smtClean="0"/>
              <a:t> – </a:t>
            </a:r>
            <a:r>
              <a:rPr lang="ru-RU" dirty="0" smtClean="0"/>
              <a:t>страус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http://www.novini.bg/uploads/news_pictures/2012-31/orig/gepard-podobri-svetovniq-si-rekord-85802.jpg</a:t>
            </a:r>
            <a:r>
              <a:rPr lang="en-US" dirty="0" smtClean="0"/>
              <a:t> - </a:t>
            </a:r>
            <a:r>
              <a:rPr lang="ru-RU" dirty="0" smtClean="0"/>
              <a:t>гепард</a:t>
            </a:r>
          </a:p>
          <a:p>
            <a:r>
              <a:rPr lang="en-US" dirty="0" smtClean="0">
                <a:hlinkClick r:id="rId10"/>
              </a:rPr>
              <a:t>http://desktopwallpapers.org.ua/large/201210/19889.jpg</a:t>
            </a:r>
            <a:r>
              <a:rPr lang="ru-RU" dirty="0" smtClean="0"/>
              <a:t> - шимпанзе</a:t>
            </a:r>
          </a:p>
          <a:p>
            <a:pPr>
              <a:defRPr/>
            </a:pPr>
            <a:endParaRPr lang="ru-RU" dirty="0" smtClean="0">
              <a:solidFill>
                <a:srgbClr val="001E0E"/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6084168" y="6021288"/>
            <a:ext cx="576064" cy="360040"/>
          </a:xfrm>
          <a:prstGeom prst="actionButtonBackPrevio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Волна 5"/>
          <p:cNvSpPr/>
          <p:nvPr/>
        </p:nvSpPr>
        <p:spPr>
          <a:xfrm>
            <a:off x="179512" y="1124744"/>
            <a:ext cx="7056784" cy="4752528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800" b="1" i="1" dirty="0" smtClean="0">
                <a:solidFill>
                  <a:srgbClr val="B11B0F"/>
                </a:solidFill>
              </a:rPr>
              <a:t>Здравствуйте</a:t>
            </a:r>
            <a:r>
              <a:rPr lang="en-US" sz="2800" b="1" i="1" dirty="0" smtClean="0">
                <a:solidFill>
                  <a:srgbClr val="B11B0F"/>
                </a:solidFill>
              </a:rPr>
              <a:t>, </a:t>
            </a:r>
          </a:p>
          <a:p>
            <a:r>
              <a:rPr lang="en-US" sz="2800" b="1" i="1" dirty="0" smtClean="0">
                <a:solidFill>
                  <a:srgbClr val="B11B0F"/>
                </a:solidFill>
              </a:rPr>
              <a:t>         </a:t>
            </a:r>
            <a:r>
              <a:rPr lang="ru-RU" sz="2800" b="1" i="1" dirty="0" smtClean="0">
                <a:solidFill>
                  <a:srgbClr val="B11B0F"/>
                </a:solidFill>
              </a:rPr>
              <a:t>ребята!</a:t>
            </a:r>
            <a:endParaRPr lang="en-US" sz="2800" b="1" i="1" dirty="0" smtClean="0">
              <a:solidFill>
                <a:srgbClr val="B11B0F"/>
              </a:solidFill>
            </a:endParaRPr>
          </a:p>
          <a:p>
            <a:r>
              <a:rPr lang="ru-RU" sz="2800" b="1" dirty="0" smtClean="0">
                <a:solidFill>
                  <a:srgbClr val="B11B0F"/>
                </a:solidFill>
              </a:rPr>
              <a:t>Вы </a:t>
            </a:r>
            <a:r>
              <a:rPr lang="ru-RU" sz="2800" b="1" dirty="0">
                <a:solidFill>
                  <a:srgbClr val="B11B0F"/>
                </a:solidFill>
              </a:rPr>
              <a:t>знаете</a:t>
            </a:r>
            <a:r>
              <a:rPr lang="en-US" sz="2800" b="1" dirty="0">
                <a:solidFill>
                  <a:srgbClr val="B11B0F"/>
                </a:solidFill>
              </a:rPr>
              <a:t>, </a:t>
            </a:r>
            <a:r>
              <a:rPr lang="ru-RU" sz="2800" b="1" dirty="0">
                <a:solidFill>
                  <a:srgbClr val="B11B0F"/>
                </a:solidFill>
              </a:rPr>
              <a:t>кто такие </a:t>
            </a:r>
            <a:r>
              <a:rPr lang="ru-RU" sz="2800" b="1" dirty="0" smtClean="0">
                <a:solidFill>
                  <a:srgbClr val="B11B0F"/>
                </a:solidFill>
              </a:rPr>
              <a:t>рекордсмены?</a:t>
            </a:r>
            <a:r>
              <a:rPr lang="en-US" sz="2800" b="1" dirty="0" smtClean="0">
                <a:solidFill>
                  <a:srgbClr val="B11B0F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B11B0F"/>
                </a:solidFill>
              </a:rPr>
              <a:t>Есть </a:t>
            </a:r>
            <a:r>
              <a:rPr lang="ru-RU" sz="2800" b="1" dirty="0">
                <a:solidFill>
                  <a:srgbClr val="B11B0F"/>
                </a:solidFill>
              </a:rPr>
              <a:t>ли рекордсмены среди </a:t>
            </a:r>
            <a:r>
              <a:rPr lang="ru-RU" sz="2800" b="1" dirty="0" smtClean="0">
                <a:solidFill>
                  <a:srgbClr val="B11B0F"/>
                </a:solidFill>
              </a:rPr>
              <a:t>животных?</a:t>
            </a:r>
            <a:endParaRPr lang="en-US" sz="2800" b="1" dirty="0" smtClean="0">
              <a:solidFill>
                <a:srgbClr val="B11B0F"/>
              </a:solidFill>
            </a:endParaRPr>
          </a:p>
          <a:p>
            <a:r>
              <a:rPr lang="ru-RU" sz="2800" b="1" dirty="0" smtClean="0">
                <a:solidFill>
                  <a:srgbClr val="B11B0F"/>
                </a:solidFill>
              </a:rPr>
              <a:t>Предлагаю </a:t>
            </a:r>
            <a:r>
              <a:rPr lang="ru-RU" sz="2800" b="1" dirty="0">
                <a:solidFill>
                  <a:srgbClr val="B11B0F"/>
                </a:solidFill>
              </a:rPr>
              <a:t>вам разгадать кроссворд</a:t>
            </a:r>
            <a:r>
              <a:rPr lang="en-US" sz="2800" b="1" dirty="0" smtClean="0">
                <a:solidFill>
                  <a:srgbClr val="B11B0F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B11B0F"/>
                </a:solidFill>
              </a:rPr>
              <a:t>Внимательно </a:t>
            </a:r>
            <a:r>
              <a:rPr lang="ru-RU" sz="2800" b="1" dirty="0">
                <a:solidFill>
                  <a:srgbClr val="B11B0F"/>
                </a:solidFill>
              </a:rPr>
              <a:t>прочитайте вопрос </a:t>
            </a:r>
            <a:r>
              <a:rPr lang="en-US" sz="2800" b="1" dirty="0" smtClean="0">
                <a:solidFill>
                  <a:srgbClr val="B11B0F"/>
                </a:solidFill>
              </a:rPr>
              <a:t> </a:t>
            </a:r>
            <a:r>
              <a:rPr lang="ru-RU" sz="2800" b="1" dirty="0" smtClean="0">
                <a:solidFill>
                  <a:srgbClr val="B11B0F"/>
                </a:solidFill>
              </a:rPr>
              <a:t>и</a:t>
            </a:r>
            <a:r>
              <a:rPr lang="en-US" sz="2800" b="1" dirty="0">
                <a:solidFill>
                  <a:srgbClr val="B11B0F"/>
                </a:solidFill>
              </a:rPr>
              <a:t>, </a:t>
            </a:r>
            <a:r>
              <a:rPr lang="ru-RU" sz="2800" b="1" dirty="0">
                <a:solidFill>
                  <a:srgbClr val="B11B0F"/>
                </a:solidFill>
              </a:rPr>
              <a:t>когда ответ будет готов</a:t>
            </a:r>
            <a:r>
              <a:rPr lang="en-US" sz="2800" b="1" dirty="0">
                <a:solidFill>
                  <a:srgbClr val="B11B0F"/>
                </a:solidFill>
              </a:rPr>
              <a:t>, </a:t>
            </a:r>
            <a:r>
              <a:rPr lang="ru-RU" sz="2800" b="1" dirty="0">
                <a:solidFill>
                  <a:srgbClr val="B11B0F"/>
                </a:solidFill>
              </a:rPr>
              <a:t>наберите его по буквам на клавиатуре</a:t>
            </a:r>
            <a:r>
              <a:rPr lang="en-US" sz="2800" b="1" dirty="0" smtClean="0">
                <a:solidFill>
                  <a:srgbClr val="B11B0F"/>
                </a:solidFill>
              </a:rPr>
              <a:t>. </a:t>
            </a:r>
            <a:r>
              <a:rPr lang="ru-RU" sz="2800" b="1" dirty="0" smtClean="0">
                <a:solidFill>
                  <a:srgbClr val="B11B0F"/>
                </a:solidFill>
              </a:rPr>
              <a:t>                          </a:t>
            </a:r>
            <a:r>
              <a:rPr lang="ru-RU" sz="2800" b="1" i="1" dirty="0" smtClean="0">
                <a:solidFill>
                  <a:srgbClr val="B11B0F"/>
                </a:solidFill>
              </a:rPr>
              <a:t>Желаю</a:t>
            </a:r>
          </a:p>
          <a:p>
            <a:r>
              <a:rPr lang="ru-RU" sz="2800" b="1" i="1" dirty="0" smtClean="0">
                <a:solidFill>
                  <a:srgbClr val="B11B0F"/>
                </a:solidFill>
              </a:rPr>
              <a:t>                                                        удачи!</a:t>
            </a:r>
            <a:endParaRPr lang="en-US" sz="2800" b="1" i="1" dirty="0" smtClean="0">
              <a:solidFill>
                <a:srgbClr val="B11B0F"/>
              </a:solidFill>
            </a:endParaRPr>
          </a:p>
          <a:p>
            <a:pPr algn="ctr"/>
            <a:endParaRPr lang="en-US" sz="2800" b="1" dirty="0">
              <a:solidFill>
                <a:srgbClr val="B11B0F"/>
              </a:solidFill>
            </a:endParaRPr>
          </a:p>
          <a:p>
            <a:pPr algn="ctr"/>
            <a:endParaRPr lang="en-US" sz="2800" b="1" dirty="0" smtClean="0">
              <a:solidFill>
                <a:srgbClr val="B11B0F"/>
              </a:solidFill>
            </a:endParaRPr>
          </a:p>
          <a:p>
            <a:pPr algn="ctr"/>
            <a:endParaRPr lang="en-US" sz="2800" b="1" dirty="0">
              <a:solidFill>
                <a:srgbClr val="B11B0F"/>
              </a:solidFill>
            </a:endParaRPr>
          </a:p>
          <a:p>
            <a:pPr algn="ctr"/>
            <a:endParaRPr lang="ru-RU" sz="2800" b="1" dirty="0">
              <a:solidFill>
                <a:srgbClr val="B11B0F"/>
              </a:solidFill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6012160" y="5877272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179512" y="5805264"/>
            <a:ext cx="648072" cy="360040"/>
          </a:xfrm>
          <a:prstGeom prst="actionButtonInform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Самая быстрая птица планеты?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102" name="Стрелка вниз 101"/>
          <p:cNvSpPr/>
          <p:nvPr/>
        </p:nvSpPr>
        <p:spPr>
          <a:xfrm>
            <a:off x="5580112" y="1268760"/>
            <a:ext cx="288032" cy="43204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508104" y="206084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508104" y="378904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Natasha\Documents\сапсан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668" y="1412776"/>
            <a:ext cx="3267775" cy="21602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5" grpId="0" animBg="1"/>
      <p:bldP spid="78" grpId="0" animBg="1"/>
      <p:bldP spid="82" grpId="0" animBg="1"/>
      <p:bldP spid="83" grpId="0" animBg="1"/>
      <p:bldP spid="84" grpId="0" animBg="1"/>
      <p:bldP spid="73" grpId="0" animBg="1"/>
      <p:bldP spid="74" grpId="0" animBg="1"/>
      <p:bldP spid="76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3" grpId="0"/>
      <p:bldP spid="104" grpId="0"/>
      <p:bldP spid="105" grpId="0"/>
      <p:bldP spid="108" grpId="0"/>
      <p:bldP spid="109" grpId="0"/>
      <p:bldP spid="1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Самая</a:t>
            </a:r>
            <a:r>
              <a:rPr lang="en-US" sz="2800" b="1" dirty="0" smtClean="0">
                <a:solidFill>
                  <a:srgbClr val="00602E"/>
                </a:solidFill>
              </a:rPr>
              <a:t> </a:t>
            </a:r>
            <a:r>
              <a:rPr lang="ru-RU" sz="2800" b="1" dirty="0" smtClean="0">
                <a:solidFill>
                  <a:srgbClr val="00602E"/>
                </a:solidFill>
              </a:rPr>
              <a:t>быстроплавающая рыба в мире?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3275856" y="1772816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77991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Natasha\Documents\парусни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35" y="1412777"/>
            <a:ext cx="3154562" cy="208823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8" grpId="0" animBg="1"/>
      <p:bldP spid="70" grpId="0" animBg="1"/>
      <p:bldP spid="71" grpId="0" animBg="1"/>
      <p:bldP spid="75" grpId="0" animBg="1"/>
      <p:bldP spid="82" grpId="0" animBg="1"/>
      <p:bldP spid="84" grpId="0" animBg="1"/>
      <p:bldP spid="73" grpId="0" animBg="1"/>
      <p:bldP spid="74" grpId="0" animBg="1"/>
      <p:bldP spid="76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0" grpId="0"/>
      <p:bldP spid="101" grpId="0"/>
      <p:bldP spid="103" grpId="0"/>
      <p:bldP spid="104" grpId="0"/>
      <p:bldP spid="105" grpId="0"/>
      <p:bldP spid="106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Самое высокое наземное животное планеты?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3707904" y="2204864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08104" y="2492896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77991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211960" y="206084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644008" y="206084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076056" y="206084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940152" y="206084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Natasha\Documents\жираф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244" y="1412776"/>
            <a:ext cx="3229385" cy="252028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7" grpId="0" animBg="1"/>
      <p:bldP spid="80" grpId="0" animBg="1"/>
      <p:bldP spid="82" grpId="0" animBg="1"/>
      <p:bldP spid="83" grpId="0" animBg="1"/>
      <p:bldP spid="73" grpId="0" animBg="1"/>
      <p:bldP spid="74" grpId="0" animBg="1"/>
      <p:bldP spid="76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7" grpId="0"/>
      <p:bldP spid="108" grpId="0"/>
      <p:bldP spid="109" grpId="0"/>
      <p:bldP spid="1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602E"/>
                </a:solidFill>
              </a:rPr>
              <a:t>Рекордсмен по долголетию среди всех позвоночных животных?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3275856" y="2636912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79912" y="162880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11960" y="206084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44008" y="206084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076056" y="2060848"/>
            <a:ext cx="44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0152" y="206084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79912" y="249289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211960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4008" y="249289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76056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940152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372200" y="249289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804248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Natasha\Documents\черепах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871" y="1412776"/>
            <a:ext cx="3187985" cy="23670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2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80" grpId="0" animBg="1"/>
      <p:bldP spid="82" grpId="0" animBg="1"/>
      <p:bldP spid="83" grpId="0" animBg="1"/>
      <p:bldP spid="84" grpId="0" animBg="1"/>
      <p:bldP spid="74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7" grpId="0"/>
      <p:bldP spid="108" grpId="0"/>
      <p:bldP spid="109" grpId="0"/>
      <p:bldP spid="110" grpId="0"/>
      <p:bldP spid="112" grpId="0"/>
      <p:bldP spid="113" grpId="0"/>
      <p:bldP spid="1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Самая крупная из современных птиц?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2843808" y="3068960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7991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11960" y="206084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44008" y="206084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076056" y="206084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0152" y="206084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79912" y="249289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211960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4008" y="249289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76056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804248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40152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72200" y="249289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4786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79912" y="292494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211960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44008" y="2924944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076056" y="292494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Natasha\Documents\страус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026" y="1412777"/>
            <a:ext cx="2722394" cy="259228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77" grpId="0" animBg="1"/>
      <p:bldP spid="84" grpId="0" animBg="1"/>
      <p:bldP spid="73" grpId="0" animBg="1"/>
      <p:bldP spid="74" grpId="0" animBg="1"/>
      <p:bldP spid="76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15" grpId="0"/>
      <p:bldP spid="116" grpId="0"/>
      <p:bldP spid="117" grpId="0"/>
      <p:bldP spid="118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Самое быстрое наземное млекопитающее?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3707904" y="3501008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77991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211960" y="206084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44008" y="206084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076056" y="206084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940152" y="206084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79912" y="249289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211960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44008" y="249289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076056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940152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372200" y="249289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804248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34786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79912" y="292494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4211960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644008" y="2924944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076056" y="292494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211960" y="3356992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644008" y="335699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5076056" y="3356992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940152" y="335699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72200" y="3356992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Natasha\Documents\гепард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0" y="1412776"/>
            <a:ext cx="3260932" cy="23042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62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5" grpId="0" animBg="1"/>
      <p:bldP spid="80" grpId="0" animBg="1"/>
      <p:bldP spid="82" grpId="0" animBg="1"/>
      <p:bldP spid="83" grpId="0" animBg="1"/>
      <p:bldP spid="84" grpId="0" animBg="1"/>
      <p:bldP spid="73" grpId="0" animBg="1"/>
      <p:bldP spid="74" grpId="0" animBg="1"/>
      <p:bldP spid="76" grpId="0" animBg="1"/>
      <p:bldP spid="79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21" grpId="0"/>
      <p:bldP spid="122" grpId="0"/>
      <p:bldP spid="123" grpId="0"/>
      <p:bldP spid="125" grpId="0"/>
      <p:bldP spid="1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В мире животных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08304" y="0"/>
            <a:ext cx="648072" cy="360040"/>
          </a:xfrm>
          <a:prstGeom prst="actionButtonForwardNex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8" y="170080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508104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940152" y="2132856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7991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1196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076056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508104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04248" y="2564904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779912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4211960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508104" y="2996952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34786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37220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940152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508104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056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644008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0" y="3429000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7991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21196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4008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076056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08104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940152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72200" y="3861048"/>
            <a:ext cx="43204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17951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57" name="Багетная рамка 56"/>
          <p:cNvSpPr/>
          <p:nvPr/>
        </p:nvSpPr>
        <p:spPr>
          <a:xfrm>
            <a:off x="75557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8" name="Багетная рамка 57"/>
          <p:cNvSpPr/>
          <p:nvPr/>
        </p:nvSpPr>
        <p:spPr>
          <a:xfrm>
            <a:off x="133164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59" name="Багетная рамка 58"/>
          <p:cNvSpPr/>
          <p:nvPr/>
        </p:nvSpPr>
        <p:spPr>
          <a:xfrm>
            <a:off x="190770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0" name="Багетная рамка 59"/>
          <p:cNvSpPr/>
          <p:nvPr/>
        </p:nvSpPr>
        <p:spPr>
          <a:xfrm>
            <a:off x="248376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61" name="Багетная рамка 60"/>
          <p:cNvSpPr/>
          <p:nvPr/>
        </p:nvSpPr>
        <p:spPr>
          <a:xfrm>
            <a:off x="305983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2" name="Багетная рамка 61"/>
          <p:cNvSpPr/>
          <p:nvPr/>
        </p:nvSpPr>
        <p:spPr>
          <a:xfrm>
            <a:off x="363589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Ё</a:t>
            </a:r>
          </a:p>
        </p:txBody>
      </p:sp>
      <p:sp>
        <p:nvSpPr>
          <p:cNvPr id="64" name="Багетная рамка 63"/>
          <p:cNvSpPr/>
          <p:nvPr/>
        </p:nvSpPr>
        <p:spPr>
          <a:xfrm>
            <a:off x="4211960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5" name="Багетная рамка 64"/>
          <p:cNvSpPr/>
          <p:nvPr/>
        </p:nvSpPr>
        <p:spPr>
          <a:xfrm>
            <a:off x="4788024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</a:t>
            </a:r>
          </a:p>
        </p:txBody>
      </p:sp>
      <p:sp>
        <p:nvSpPr>
          <p:cNvPr id="67" name="Багетная рамка 66"/>
          <p:cNvSpPr/>
          <p:nvPr/>
        </p:nvSpPr>
        <p:spPr>
          <a:xfrm>
            <a:off x="5364088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8" name="Багетная рамка 67"/>
          <p:cNvSpPr/>
          <p:nvPr/>
        </p:nvSpPr>
        <p:spPr>
          <a:xfrm>
            <a:off x="5940152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Й</a:t>
            </a:r>
          </a:p>
        </p:txBody>
      </p:sp>
      <p:sp>
        <p:nvSpPr>
          <p:cNvPr id="69" name="Багетная рамка 68"/>
          <p:cNvSpPr/>
          <p:nvPr/>
        </p:nvSpPr>
        <p:spPr>
          <a:xfrm>
            <a:off x="6516216" y="4509120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0" name="Багетная рамка 69"/>
          <p:cNvSpPr/>
          <p:nvPr/>
        </p:nvSpPr>
        <p:spPr>
          <a:xfrm>
            <a:off x="46754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Л</a:t>
            </a:r>
          </a:p>
        </p:txBody>
      </p:sp>
      <p:sp>
        <p:nvSpPr>
          <p:cNvPr id="71" name="Багетная рамка 70"/>
          <p:cNvSpPr/>
          <p:nvPr/>
        </p:nvSpPr>
        <p:spPr>
          <a:xfrm>
            <a:off x="104360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161967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</a:t>
            </a:r>
          </a:p>
        </p:txBody>
      </p:sp>
      <p:sp>
        <p:nvSpPr>
          <p:cNvPr id="75" name="Багетная рамка 74"/>
          <p:cNvSpPr/>
          <p:nvPr/>
        </p:nvSpPr>
        <p:spPr>
          <a:xfrm>
            <a:off x="219573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7" name="Багетная рамка 76"/>
          <p:cNvSpPr/>
          <p:nvPr/>
        </p:nvSpPr>
        <p:spPr>
          <a:xfrm>
            <a:off x="277180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</a:t>
            </a:r>
          </a:p>
        </p:txBody>
      </p:sp>
      <p:sp>
        <p:nvSpPr>
          <p:cNvPr id="78" name="Багетная рамка 77"/>
          <p:cNvSpPr/>
          <p:nvPr/>
        </p:nvSpPr>
        <p:spPr>
          <a:xfrm>
            <a:off x="334786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0" name="Багетная рамка 79"/>
          <p:cNvSpPr/>
          <p:nvPr/>
        </p:nvSpPr>
        <p:spPr>
          <a:xfrm>
            <a:off x="3923928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82" name="Багетная рамка 81"/>
          <p:cNvSpPr/>
          <p:nvPr/>
        </p:nvSpPr>
        <p:spPr>
          <a:xfrm>
            <a:off x="4499992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3" name="Багетная рамка 82"/>
          <p:cNvSpPr/>
          <p:nvPr/>
        </p:nvSpPr>
        <p:spPr>
          <a:xfrm>
            <a:off x="5076056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У</a:t>
            </a:r>
          </a:p>
        </p:txBody>
      </p:sp>
      <p:sp>
        <p:nvSpPr>
          <p:cNvPr id="84" name="Багетная рамка 83"/>
          <p:cNvSpPr/>
          <p:nvPr/>
        </p:nvSpPr>
        <p:spPr>
          <a:xfrm>
            <a:off x="5652120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3" name="Багетная рамка 72"/>
          <p:cNvSpPr/>
          <p:nvPr/>
        </p:nvSpPr>
        <p:spPr>
          <a:xfrm>
            <a:off x="6228184" y="5013176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4" name="Багетная рамка 73"/>
          <p:cNvSpPr/>
          <p:nvPr/>
        </p:nvSpPr>
        <p:spPr>
          <a:xfrm>
            <a:off x="75557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Ц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6" name="Багетная рамка 75"/>
          <p:cNvSpPr/>
          <p:nvPr/>
        </p:nvSpPr>
        <p:spPr>
          <a:xfrm>
            <a:off x="133164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Багетная рамка 78"/>
          <p:cNvSpPr/>
          <p:nvPr/>
        </p:nvSpPr>
        <p:spPr>
          <a:xfrm>
            <a:off x="190770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1" name="Багетная рамка 80"/>
          <p:cNvSpPr/>
          <p:nvPr/>
        </p:nvSpPr>
        <p:spPr>
          <a:xfrm>
            <a:off x="248376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Щ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5" name="Багетная рамка 84"/>
          <p:cNvSpPr/>
          <p:nvPr/>
        </p:nvSpPr>
        <p:spPr>
          <a:xfrm>
            <a:off x="305983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Ъ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6" name="Багетная рамка 85"/>
          <p:cNvSpPr/>
          <p:nvPr/>
        </p:nvSpPr>
        <p:spPr>
          <a:xfrm>
            <a:off x="3635896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7" name="Багетная рамка 86"/>
          <p:cNvSpPr/>
          <p:nvPr/>
        </p:nvSpPr>
        <p:spPr>
          <a:xfrm>
            <a:off x="4211960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Ь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8" name="Багетная рамка 87"/>
          <p:cNvSpPr/>
          <p:nvPr/>
        </p:nvSpPr>
        <p:spPr>
          <a:xfrm>
            <a:off x="4788024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9" name="Багетная рамка 88"/>
          <p:cNvSpPr/>
          <p:nvPr/>
        </p:nvSpPr>
        <p:spPr>
          <a:xfrm>
            <a:off x="5364088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Ю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0" name="Багетная рамка 89"/>
          <p:cNvSpPr/>
          <p:nvPr/>
        </p:nvSpPr>
        <p:spPr>
          <a:xfrm>
            <a:off x="5940152" y="5517232"/>
            <a:ext cx="576064" cy="476672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Я</a:t>
            </a:r>
            <a:r>
              <a:rPr lang="ru-RU" sz="2800" dirty="0" smtClean="0"/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8" name="Волна 97"/>
          <p:cNvSpPr/>
          <p:nvPr/>
        </p:nvSpPr>
        <p:spPr>
          <a:xfrm>
            <a:off x="1331640" y="0"/>
            <a:ext cx="5904656" cy="1268760"/>
          </a:xfrm>
          <a:prstGeom prst="wav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602E"/>
                </a:solidFill>
              </a:rPr>
              <a:t>Самое умное животное на Земле? </a:t>
            </a:r>
            <a:endParaRPr lang="ru-RU" sz="2800" b="1" dirty="0">
              <a:solidFill>
                <a:srgbClr val="00602E"/>
              </a:solidFill>
            </a:endParaRPr>
          </a:p>
        </p:txBody>
      </p:sp>
      <p:sp>
        <p:nvSpPr>
          <p:cNvPr id="91" name="Стрелка вправо 90"/>
          <p:cNvSpPr/>
          <p:nvPr/>
        </p:nvSpPr>
        <p:spPr>
          <a:xfrm>
            <a:off x="2843808" y="3933056"/>
            <a:ext cx="504056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77991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211960" y="162880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644008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76056" y="162880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508104" y="16288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940152" y="162880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72200" y="162880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804248" y="162880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211960" y="206084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Ж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644008" y="2060848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076056" y="2060848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508104" y="206084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940152" y="206084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79912" y="2492896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211960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44008" y="249289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076056" y="249289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508104" y="24928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940152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372200" y="2492896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804248" y="24928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34786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779912" y="292494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211960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644008" y="2924944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076056" y="2924944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508104" y="2924944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11960" y="3356992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644008" y="3356992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076056" y="3356992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508104" y="3356992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940152" y="3356992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372200" y="3356992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347864" y="3789040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Ш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779912" y="3789040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11960" y="3789040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644008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076056" y="378904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5508104" y="3789040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940152" y="3789040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372200" y="378904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Natasha\Documents\шимпанзе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686" y="1484784"/>
            <a:ext cx="3202169" cy="2178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2" grpId="0" animBg="1"/>
      <p:bldP spid="64" grpId="0" animBg="1"/>
      <p:bldP spid="68" grpId="0" animBg="1"/>
      <p:bldP spid="69" grpId="0" animBg="1"/>
      <p:bldP spid="70" grpId="0" animBg="1"/>
      <p:bldP spid="75" grpId="0" animBg="1"/>
      <p:bldP spid="78" grpId="0" animBg="1"/>
      <p:bldP spid="80" grpId="0" animBg="1"/>
      <p:bldP spid="82" grpId="0" animBg="1"/>
      <p:bldP spid="83" grpId="0" animBg="1"/>
      <p:bldP spid="84" grpId="0" animBg="1"/>
      <p:bldP spid="73" grpId="0" animBg="1"/>
      <p:bldP spid="74" grpId="0" animBg="1"/>
      <p:bldP spid="76" grpId="0" animBg="1"/>
      <p:bldP spid="81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28" grpId="0"/>
      <p:bldP spid="129" grpId="0"/>
      <p:bldP spid="130" grpId="0"/>
      <p:bldP spid="131" grpId="0"/>
      <p:bldP spid="132" grpId="0"/>
      <p:bldP spid="134" grpId="0"/>
      <p:bldP spid="13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612</Words>
  <Application>Microsoft Office PowerPoint</Application>
  <PresentationFormat>Экран (4:3)</PresentationFormat>
  <Paragraphs>451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Natasha</cp:lastModifiedBy>
  <cp:revision>63</cp:revision>
  <dcterms:created xsi:type="dcterms:W3CDTF">2015-01-12T15:10:25Z</dcterms:created>
  <dcterms:modified xsi:type="dcterms:W3CDTF">2015-01-19T19:41:05Z</dcterms:modified>
</cp:coreProperties>
</file>